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</p:sldIdLst>
  <p:sldSz cx="10058400" cy="7680325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4B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364" y="-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REGION 8 </a:t>
            </a: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MEMBERSHIP 13,500+</a:t>
            </a:r>
          </a:p>
        </c:rich>
      </c:tx>
      <c:layout>
        <c:manualLayout>
          <c:xMode val="edge"/>
          <c:yMode val="edge"/>
          <c:x val="0.2384803261086107"/>
          <c:y val="1.9813173732411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82496458407914"/>
          <c:y val="0.14418218759236018"/>
          <c:w val="0.51478871240434332"/>
          <c:h val="0.668193113758566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REGION 8 MEMBERSHIP 13,500+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92-4717-9249-4B40B80F8CC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2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92-4717-9249-4B40B80F8CC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3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092-4717-9249-4B40B80F8CC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4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092-4717-9249-4B40B80F8CC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5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D963-46F8-A0A6-FBC2D5228A6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6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092-4717-9249-4B40B80F8C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AFFILIATE </c:v>
                </c:pt>
                <c:pt idx="1">
                  <c:v>ASSOCIATE </c:v>
                </c:pt>
                <c:pt idx="2">
                  <c:v>DISTINGUISHED </c:v>
                </c:pt>
                <c:pt idx="3">
                  <c:v>FELLOW</c:v>
                </c:pt>
                <c:pt idx="4">
                  <c:v>MEMBER</c:v>
                </c:pt>
                <c:pt idx="5">
                  <c:v>STUDENT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512</c:v>
                </c:pt>
                <c:pt idx="1">
                  <c:v>2405</c:v>
                </c:pt>
                <c:pt idx="2">
                  <c:v>22</c:v>
                </c:pt>
                <c:pt idx="3">
                  <c:v>357</c:v>
                </c:pt>
                <c:pt idx="4">
                  <c:v>7711</c:v>
                </c:pt>
                <c:pt idx="5">
                  <c:v>2550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3-46F8-A0A6-FBC2D5228A6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95002382767163"/>
          <c:y val="0.77300577286198424"/>
          <c:w val="0.66412227501339294"/>
          <c:h val="0.18561355574704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768427" y="1310214"/>
            <a:ext cx="5296319" cy="5592596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1" y="597359"/>
            <a:ext cx="6770184" cy="3498816"/>
          </a:xfrm>
        </p:spPr>
        <p:txBody>
          <a:bodyPr anchor="b">
            <a:normAutofit/>
          </a:bodyPr>
          <a:lstStyle>
            <a:lvl1pPr algn="l">
              <a:defRPr sz="484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" y="4304776"/>
            <a:ext cx="5449675" cy="214290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34880"/>
            <a:ext cx="7210354" cy="17067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86740" y="597358"/>
            <a:ext cx="8884920" cy="3498815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2" y="4304775"/>
            <a:ext cx="8009465" cy="51202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0"/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0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97359"/>
            <a:ext cx="8884920" cy="3242804"/>
          </a:xfrm>
        </p:spPr>
        <p:txBody>
          <a:bodyPr anchor="ctr">
            <a:normAutofit/>
          </a:bodyPr>
          <a:lstStyle>
            <a:lvl1pPr algn="l">
              <a:defRPr sz="308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4608195"/>
            <a:ext cx="7021907" cy="2133424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09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912" y="597359"/>
            <a:ext cx="7545766" cy="3242804"/>
          </a:xfrm>
        </p:spPr>
        <p:txBody>
          <a:bodyPr anchor="ctr">
            <a:normAutofit/>
          </a:bodyPr>
          <a:lstStyle>
            <a:lvl1pPr algn="l">
              <a:defRPr sz="308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73480" y="3840163"/>
            <a:ext cx="7042714" cy="54046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1" y="4816800"/>
            <a:ext cx="7020597" cy="1924818"/>
          </a:xfrm>
        </p:spPr>
        <p:txBody>
          <a:bodyPr anchor="ctr">
            <a:normAutofit/>
          </a:bodyPr>
          <a:lstStyle>
            <a:lvl1pPr marL="0" indent="0" algn="l">
              <a:buNone/>
              <a:defRPr sz="220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1" y="795833"/>
            <a:ext cx="503051" cy="654895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5821" y="3100577"/>
            <a:ext cx="503051" cy="654895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 algn="r"/>
            <a:r>
              <a:rPr lang="en-US" sz="8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552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1" y="3840162"/>
            <a:ext cx="7020597" cy="1900931"/>
          </a:xfrm>
        </p:spPr>
        <p:txBody>
          <a:bodyPr anchor="b">
            <a:normAutofit/>
          </a:bodyPr>
          <a:lstStyle>
            <a:lvl1pPr algn="l">
              <a:defRPr sz="308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748463"/>
            <a:ext cx="7021907" cy="993155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3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912" y="597359"/>
            <a:ext cx="7545765" cy="3242804"/>
          </a:xfrm>
        </p:spPr>
        <p:txBody>
          <a:bodyPr anchor="ctr">
            <a:normAutofit/>
          </a:bodyPr>
          <a:lstStyle>
            <a:lvl1pPr algn="l">
              <a:defRPr sz="308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86741" y="4352184"/>
            <a:ext cx="7020597" cy="117575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546902"/>
            <a:ext cx="7020596" cy="1194717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1" y="795833"/>
            <a:ext cx="503051" cy="654895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5821" y="3100577"/>
            <a:ext cx="503051" cy="654895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 algn="r"/>
            <a:r>
              <a:rPr lang="en-US" sz="8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4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97359"/>
            <a:ext cx="8278224" cy="324280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86741" y="4399595"/>
            <a:ext cx="7020597" cy="9387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338302"/>
            <a:ext cx="7020596" cy="1403317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41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34880"/>
            <a:ext cx="7210354" cy="1706739"/>
          </a:xfrm>
        </p:spPr>
        <p:txBody>
          <a:bodyPr>
            <a:normAutofit/>
          </a:bodyPr>
          <a:lstStyle>
            <a:lvl1pPr algn="l">
              <a:defRPr sz="3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597360"/>
            <a:ext cx="7210354" cy="421944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6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3047" y="597359"/>
            <a:ext cx="2248613" cy="4949543"/>
          </a:xfrm>
        </p:spPr>
        <p:txBody>
          <a:bodyPr vert="eaVert">
            <a:normAutofit/>
          </a:bodyPr>
          <a:lstStyle>
            <a:lvl1pPr>
              <a:defRPr sz="3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597359"/>
            <a:ext cx="6435013" cy="614426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9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34880"/>
            <a:ext cx="7210354" cy="17067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" y="597358"/>
            <a:ext cx="7210354" cy="421944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5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2218760"/>
            <a:ext cx="7042715" cy="2598036"/>
          </a:xfrm>
        </p:spPr>
        <p:txBody>
          <a:bodyPr anchor="b">
            <a:normAutofit/>
          </a:bodyPr>
          <a:lstStyle>
            <a:lvl1pPr algn="l">
              <a:defRPr sz="352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025398"/>
            <a:ext cx="7042714" cy="1716221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4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34880"/>
            <a:ext cx="7210354" cy="1706739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86740" y="597359"/>
            <a:ext cx="4344964" cy="4219438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128598" y="597359"/>
            <a:ext cx="4343062" cy="420995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3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34880"/>
            <a:ext cx="7210354" cy="1706739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597358"/>
            <a:ext cx="4088553" cy="682696"/>
          </a:xfrm>
        </p:spPr>
        <p:txBody>
          <a:bodyPr anchor="b">
            <a:noAutofit/>
          </a:bodyPr>
          <a:lstStyle>
            <a:lvl1pPr marL="0" indent="0">
              <a:buNone/>
              <a:defRPr sz="2640" b="0" cap="all">
                <a:solidFill>
                  <a:schemeClr val="tx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39" y="1280055"/>
            <a:ext cx="4340014" cy="353674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0518" y="634694"/>
            <a:ext cx="4140456" cy="645360"/>
          </a:xfrm>
        </p:spPr>
        <p:txBody>
          <a:bodyPr anchor="b">
            <a:noAutofit/>
          </a:bodyPr>
          <a:lstStyle>
            <a:lvl1pPr marL="0" indent="0">
              <a:buNone/>
              <a:defRPr sz="2640" b="0" cap="all">
                <a:solidFill>
                  <a:schemeClr val="tx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8599" y="1280054"/>
            <a:ext cx="4352376" cy="352726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34880"/>
            <a:ext cx="7210354" cy="1706739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5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3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534" y="597359"/>
            <a:ext cx="3520440" cy="1706739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9" y="597359"/>
            <a:ext cx="4882631" cy="614426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0534" y="2474774"/>
            <a:ext cx="3520440" cy="2342025"/>
          </a:xfrm>
        </p:spPr>
        <p:txBody>
          <a:bodyPr anchor="t">
            <a:normAutofit/>
          </a:bodyPr>
          <a:lstStyle>
            <a:lvl1pPr marL="0" indent="0"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4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380" y="1621402"/>
            <a:ext cx="3919584" cy="1280054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38200" y="1024043"/>
            <a:ext cx="3609071" cy="537622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5630" y="3072130"/>
            <a:ext cx="3920645" cy="2332543"/>
          </a:xfrm>
        </p:spPr>
        <p:txBody>
          <a:bodyPr anchor="t">
            <a:normAutofit/>
          </a:bodyPr>
          <a:lstStyle>
            <a:lvl1pPr marL="0" indent="0">
              <a:buNone/>
              <a:defRPr sz="198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" y="6912293"/>
            <a:ext cx="6392896" cy="4089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337742" y="4361667"/>
            <a:ext cx="2717502" cy="29773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740" y="5034880"/>
            <a:ext cx="7210354" cy="17067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97360"/>
            <a:ext cx="7210354" cy="4219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3270" y="6912297"/>
            <a:ext cx="1320509" cy="4089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03C892-02D7-4A65-9698-6BE7E8424A2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" y="6912293"/>
            <a:ext cx="6392896" cy="4089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1869" y="6247379"/>
            <a:ext cx="942598" cy="7502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450285-7309-4E2E-A563-B1B9EB075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11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  <p:sldLayoutId id="2147484132" r:id="rId16"/>
    <p:sldLayoutId id="2147484133" r:id="rId17"/>
  </p:sldLayoutIdLst>
  <p:txStyles>
    <p:titleStyle>
      <a:lvl1pPr algn="l" defTabSz="502920" rtl="0" eaLnBrk="1" latinLnBrk="0" hangingPunct="1">
        <a:spcBef>
          <a:spcPct val="0"/>
        </a:spcBef>
        <a:buNone/>
        <a:defRPr sz="35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32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016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697355" indent="-18859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0275" indent="-18859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s-east-2.protection.sophos.com/?d=asce.org&amp;u=aHR0cHM6Ly9yZWdpb25zLmFzY2Uub3JnL3JlZ2lvbjgv&amp;i=NWJiZmI1N2Y2N2Y0YTExMzI2YTJhZTNj&amp;t=Z0kwQ1NLWmRFbjRRU0wzbk1HYllWemtyYm5wOWlKRFowTWVUOGNFVFkycz0=&amp;h=2a6803f0b8a942669030aefdea9edbbc" TargetMode="External"/><Relationship Id="rId5" Type="http://schemas.openxmlformats.org/officeDocument/2006/relationships/chart" Target="../charts/chart1.xml"/><Relationship Id="rId4" Type="http://schemas.openxmlformats.org/officeDocument/2006/relationships/hyperlink" Target="https://www.infrastructurereportcard.org/state-by-state-infrastructu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>
            <a:extLst>
              <a:ext uri="{FF2B5EF4-FFF2-40B4-BE49-F238E27FC236}">
                <a16:creationId xmlns:a16="http://schemas.microsoft.com/office/drawing/2014/main" id="{1E146C7B-004A-437B-A99F-ED78975691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" t="15446" r="5282" b="14624"/>
          <a:stretch/>
        </p:blipFill>
        <p:spPr>
          <a:xfrm>
            <a:off x="2840439" y="2026437"/>
            <a:ext cx="4032733" cy="3955548"/>
          </a:xfrm>
          <a:prstGeom prst="rect">
            <a:avLst/>
          </a:pr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DA523EAA-1B72-44E4-B8F4-43D0751832C8}"/>
              </a:ext>
            </a:extLst>
          </p:cNvPr>
          <p:cNvSpPr/>
          <p:nvPr/>
        </p:nvSpPr>
        <p:spPr>
          <a:xfrm>
            <a:off x="488044" y="4916876"/>
            <a:ext cx="1039292" cy="10079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95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4D4822-D3EA-4BBE-A2EC-338B5FFEF39F}"/>
              </a:ext>
            </a:extLst>
          </p:cNvPr>
          <p:cNvSpPr txBox="1"/>
          <p:nvPr/>
        </p:nvSpPr>
        <p:spPr>
          <a:xfrm>
            <a:off x="87141" y="400145"/>
            <a:ext cx="1801674" cy="430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GOVERNORS</a:t>
            </a:r>
            <a:r>
              <a:rPr lang="en-US" sz="219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9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06164F-CB96-4E08-8B11-58C06C8027C0}"/>
              </a:ext>
            </a:extLst>
          </p:cNvPr>
          <p:cNvSpPr txBox="1"/>
          <p:nvPr/>
        </p:nvSpPr>
        <p:spPr>
          <a:xfrm>
            <a:off x="683457" y="826176"/>
            <a:ext cx="134834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8 BOARD</a:t>
            </a:r>
          </a:p>
          <a:p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89057E-B3A4-4785-AB17-B08240B61BE3}"/>
              </a:ext>
            </a:extLst>
          </p:cNvPr>
          <p:cNvSpPr txBox="1"/>
          <p:nvPr/>
        </p:nvSpPr>
        <p:spPr>
          <a:xfrm>
            <a:off x="269732" y="773900"/>
            <a:ext cx="59157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4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095B960-EB38-4520-9999-D577D7B93D67}"/>
              </a:ext>
            </a:extLst>
          </p:cNvPr>
          <p:cNvCxnSpPr/>
          <p:nvPr/>
        </p:nvCxnSpPr>
        <p:spPr>
          <a:xfrm>
            <a:off x="206884" y="1223290"/>
            <a:ext cx="189165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D8AE682-265B-49B4-8FDB-75041F19ED92}"/>
              </a:ext>
            </a:extLst>
          </p:cNvPr>
          <p:cNvSpPr txBox="1"/>
          <p:nvPr/>
        </p:nvSpPr>
        <p:spPr>
          <a:xfrm>
            <a:off x="97591" y="228039"/>
            <a:ext cx="2211469" cy="278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1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Governor Activities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D4A701-0D7A-4356-BF4E-4873FD7110FD}"/>
              </a:ext>
            </a:extLst>
          </p:cNvPr>
          <p:cNvSpPr txBox="1"/>
          <p:nvPr/>
        </p:nvSpPr>
        <p:spPr>
          <a:xfrm>
            <a:off x="126742" y="1238893"/>
            <a:ext cx="1194847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 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NOMINATIONS 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</a:t>
            </a:r>
          </a:p>
          <a:p>
            <a:pPr>
              <a:spcAft>
                <a:spcPts val="300"/>
              </a:spcAft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50" dirty="0">
              <a:solidFill>
                <a:srgbClr val="00206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F56B34-200D-4DD4-8547-5ACD8EAD92FA}"/>
              </a:ext>
            </a:extLst>
          </p:cNvPr>
          <p:cNvSpPr txBox="1"/>
          <p:nvPr/>
        </p:nvSpPr>
        <p:spPr>
          <a:xfrm>
            <a:off x="360164" y="2497161"/>
            <a:ext cx="2088312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" dirty="0">
                <a:latin typeface="Arial" panose="020B0604020202020204" pitchFamily="34" charset="0"/>
                <a:cs typeface="Arial" panose="020B0604020202020204" pitchFamily="34" charset="0"/>
              </a:rPr>
              <a:t>REGION BOARD</a:t>
            </a:r>
          </a:p>
          <a:p>
            <a:r>
              <a:rPr lang="en-US" sz="990" dirty="0">
                <a:latin typeface="Arial" panose="020B0604020202020204" pitchFamily="34" charset="0"/>
                <a:cs typeface="Arial" panose="020B0604020202020204" pitchFamily="34" charset="0"/>
              </a:rPr>
              <a:t>FACE TO FACE MEETINGS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62290E-C4FE-4D99-BAA0-B7E9FE234591}"/>
              </a:ext>
            </a:extLst>
          </p:cNvPr>
          <p:cNvSpPr txBox="1"/>
          <p:nvPr/>
        </p:nvSpPr>
        <p:spPr>
          <a:xfrm>
            <a:off x="132319" y="2441020"/>
            <a:ext cx="355028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4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19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F702FD-FF1E-4C75-B8F6-0365E8A082A6}"/>
              </a:ext>
            </a:extLst>
          </p:cNvPr>
          <p:cNvCxnSpPr/>
          <p:nvPr/>
        </p:nvCxnSpPr>
        <p:spPr>
          <a:xfrm>
            <a:off x="206884" y="2190377"/>
            <a:ext cx="189165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D86094B-D5B2-4F31-97AF-456205739088}"/>
              </a:ext>
            </a:extLst>
          </p:cNvPr>
          <p:cNvSpPr txBox="1"/>
          <p:nvPr/>
        </p:nvSpPr>
        <p:spPr>
          <a:xfrm>
            <a:off x="699484" y="3829615"/>
            <a:ext cx="192881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GOVERNOR VISITS TO THE REGION’S GEOGRAPHIC SECTIONS &amp; BRANCHES</a:t>
            </a:r>
            <a:endParaRPr lang="en-US" sz="99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D214C58-8764-46AA-A6F2-E83E5CA97659}"/>
              </a:ext>
            </a:extLst>
          </p:cNvPr>
          <p:cNvSpPr txBox="1"/>
          <p:nvPr/>
        </p:nvSpPr>
        <p:spPr>
          <a:xfrm>
            <a:off x="33837" y="3917874"/>
            <a:ext cx="81585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4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+70</a:t>
            </a:r>
            <a:endParaRPr lang="en-US" sz="1155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140F4D9-6444-4DFC-A324-107811EF7776}"/>
              </a:ext>
            </a:extLst>
          </p:cNvPr>
          <p:cNvSpPr txBox="1"/>
          <p:nvPr/>
        </p:nvSpPr>
        <p:spPr>
          <a:xfrm>
            <a:off x="0" y="2939046"/>
            <a:ext cx="178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8 BOARD TELECONFERENCES</a:t>
            </a:r>
            <a:endParaRPr lang="en-US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7A885DB-F284-4016-87AB-7FE0D62DDC30}"/>
              </a:ext>
            </a:extLst>
          </p:cNvPr>
          <p:cNvSpPr txBox="1"/>
          <p:nvPr/>
        </p:nvSpPr>
        <p:spPr>
          <a:xfrm>
            <a:off x="1631393" y="2867789"/>
            <a:ext cx="679326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4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AA89234-7D5F-445D-A2F7-48DD70C687D4}"/>
              </a:ext>
            </a:extLst>
          </p:cNvPr>
          <p:cNvSpPr txBox="1"/>
          <p:nvPr/>
        </p:nvSpPr>
        <p:spPr>
          <a:xfrm>
            <a:off x="543064" y="5078381"/>
            <a:ext cx="952477" cy="75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95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77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ASCE  SECTIONS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22D3FD4-F85D-4173-BB9B-9299B9A4D5F9}"/>
              </a:ext>
            </a:extLst>
          </p:cNvPr>
          <p:cNvSpPr txBox="1"/>
          <p:nvPr/>
        </p:nvSpPr>
        <p:spPr>
          <a:xfrm>
            <a:off x="109332" y="4564728"/>
            <a:ext cx="2499413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8 STRUCTURE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245497C-DC62-4F23-9037-055927461D16}"/>
              </a:ext>
            </a:extLst>
          </p:cNvPr>
          <p:cNvSpPr/>
          <p:nvPr/>
        </p:nvSpPr>
        <p:spPr>
          <a:xfrm>
            <a:off x="1873528" y="5053863"/>
            <a:ext cx="1063046" cy="98929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95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9747C98-7310-4D3A-B7B5-F6CA8D473409}"/>
              </a:ext>
            </a:extLst>
          </p:cNvPr>
          <p:cNvSpPr txBox="1"/>
          <p:nvPr/>
        </p:nvSpPr>
        <p:spPr>
          <a:xfrm>
            <a:off x="1923466" y="5157242"/>
            <a:ext cx="998930" cy="75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95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77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ASCE BRANCHES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CAA53FD-1B55-4724-9FFC-34B601516BE1}"/>
              </a:ext>
            </a:extLst>
          </p:cNvPr>
          <p:cNvSpPr/>
          <p:nvPr/>
        </p:nvSpPr>
        <p:spPr>
          <a:xfrm>
            <a:off x="72296" y="6473037"/>
            <a:ext cx="1063046" cy="98929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95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43CDEF8-6AA1-425A-9479-05C30A63472F}"/>
              </a:ext>
            </a:extLst>
          </p:cNvPr>
          <p:cNvSpPr txBox="1"/>
          <p:nvPr/>
        </p:nvSpPr>
        <p:spPr>
          <a:xfrm>
            <a:off x="96829" y="6478817"/>
            <a:ext cx="998930" cy="914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95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US" sz="77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YOUNGER MEMBER GROUPS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359E2F5-1FA2-4D04-B416-0CE8D769A38C}"/>
              </a:ext>
            </a:extLst>
          </p:cNvPr>
          <p:cNvSpPr/>
          <p:nvPr/>
        </p:nvSpPr>
        <p:spPr>
          <a:xfrm>
            <a:off x="2149615" y="6540185"/>
            <a:ext cx="1063046" cy="989291"/>
          </a:xfrm>
          <a:prstGeom prst="ellipse">
            <a:avLst/>
          </a:prstGeom>
          <a:solidFill>
            <a:srgbClr val="00206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95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F540E0A-5A03-479E-A3FA-120700AFBC02}"/>
              </a:ext>
            </a:extLst>
          </p:cNvPr>
          <p:cNvSpPr txBox="1"/>
          <p:nvPr/>
        </p:nvSpPr>
        <p:spPr>
          <a:xfrm>
            <a:off x="2172430" y="6533212"/>
            <a:ext cx="952477" cy="914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95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US" sz="77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ASCE STUDENT GROUPS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3FAE164-D3BE-4628-987D-E3B1AE84678E}"/>
              </a:ext>
            </a:extLst>
          </p:cNvPr>
          <p:cNvSpPr txBox="1"/>
          <p:nvPr/>
        </p:nvSpPr>
        <p:spPr>
          <a:xfrm>
            <a:off x="3056438" y="32770"/>
            <a:ext cx="2462055" cy="634020"/>
          </a:xfrm>
          <a:prstGeom prst="rect">
            <a:avLst/>
          </a:prstGeom>
          <a:noFill/>
          <a:effectLst>
            <a:innerShdw blurRad="63500" dist="50800" dir="13500000">
              <a:srgbClr val="0070C0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520" b="1" dirty="0">
                <a:solidFill>
                  <a:srgbClr val="002060"/>
                </a:solidFill>
                <a:effectLst>
                  <a:outerShdw blurRad="50800" dist="38100" dir="16200000" rotWithShape="0">
                    <a:srgbClr val="002060">
                      <a:alpha val="40000"/>
                    </a:srgbClr>
                  </a:outerShdw>
                </a:effectLst>
                <a:latin typeface="Eras Bold ITC" panose="020B0907030504020204" pitchFamily="34" charset="0"/>
                <a:cs typeface="Arial" panose="020B0604020202020204" pitchFamily="34" charset="0"/>
              </a:rPr>
              <a:t>REGION 8</a:t>
            </a: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DFB43F86-80B8-4190-9C93-4C4D490B2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082" y="153517"/>
            <a:ext cx="920742" cy="367530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08D89468-3A65-4DAD-9AAA-BBD18914BBED}"/>
              </a:ext>
            </a:extLst>
          </p:cNvPr>
          <p:cNvSpPr txBox="1"/>
          <p:nvPr/>
        </p:nvSpPr>
        <p:spPr>
          <a:xfrm>
            <a:off x="7297992" y="95864"/>
            <a:ext cx="2726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REGION 8 EVENTS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E71063F-5025-4B7D-81BF-DA1104363D01}"/>
              </a:ext>
            </a:extLst>
          </p:cNvPr>
          <p:cNvSpPr/>
          <p:nvPr/>
        </p:nvSpPr>
        <p:spPr>
          <a:xfrm>
            <a:off x="3993509" y="6026738"/>
            <a:ext cx="2571727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CONFERENCES</a:t>
            </a:r>
          </a:p>
          <a:p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 NORTHWEST STUDENT CONFERENCE SYMPOSIUM</a:t>
            </a:r>
          </a:p>
          <a:p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UNIVERSITY OF BRITISH COLUMBIA</a:t>
            </a:r>
          </a:p>
          <a:p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(April 28-30, 2022)</a:t>
            </a:r>
          </a:p>
          <a:p>
            <a:endParaRPr lang="en-US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INTERMOUNTAIN SOUTHWEST STUDENT CONFERENCE SYMPOSIUM</a:t>
            </a:r>
          </a:p>
          <a:p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UNIVERSITY OF NEVADA – LAS VEGAS</a:t>
            </a:r>
          </a:p>
          <a:p>
            <a:pPr>
              <a:spcAft>
                <a:spcPts val="600"/>
              </a:spcAft>
            </a:pPr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(Dates TBD)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F2DA9F9-311B-4D0A-AE17-E5608DC1DFF7}"/>
              </a:ext>
            </a:extLst>
          </p:cNvPr>
          <p:cNvSpPr txBox="1"/>
          <p:nvPr/>
        </p:nvSpPr>
        <p:spPr>
          <a:xfrm>
            <a:off x="6193014" y="2662533"/>
            <a:ext cx="432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  <a:effectLst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 8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effectLst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INFRASTRUCTURE REPORT CARDS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F351D46-31EE-420F-BD2E-F2297777DD55}"/>
              </a:ext>
            </a:extLst>
          </p:cNvPr>
          <p:cNvCxnSpPr>
            <a:cxnSpLocks/>
          </p:cNvCxnSpPr>
          <p:nvPr/>
        </p:nvCxnSpPr>
        <p:spPr>
          <a:xfrm>
            <a:off x="6954632" y="3078426"/>
            <a:ext cx="280366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3C77FEB5-DE0D-4847-8691-55F909DD57F9}"/>
              </a:ext>
            </a:extLst>
          </p:cNvPr>
          <p:cNvSpPr txBox="1"/>
          <p:nvPr/>
        </p:nvSpPr>
        <p:spPr>
          <a:xfrm>
            <a:off x="7206738" y="3087851"/>
            <a:ext cx="122805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Alaska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Arizona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Hawaii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Idaho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Montana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6D47012-26EB-441D-9311-A88B18AD5000}"/>
              </a:ext>
            </a:extLst>
          </p:cNvPr>
          <p:cNvSpPr/>
          <p:nvPr/>
        </p:nvSpPr>
        <p:spPr>
          <a:xfrm>
            <a:off x="7305676" y="298892"/>
            <a:ext cx="2711493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Winter Region 8 Board of Governors Meeting, Salt Lake City, UT, Feb 3,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Winter Region 8 Assembly Meeting, Salt Lake City, UT, Feb 4 and 5,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Workshop of Section, Branch, &amp; Institute Leaders, Virtual, Feb 9 to 11,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Workshop for Student Chapter Leaders – Held with 2022 Student Conference Symposia – Dates Vary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Western Regional Younger Member Council, Salt Lake City, UT (Summer 2022)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Fall Region 8 Board of Governors Meeting, Walla Walla, WA, Aug 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Fall Region 8 Assembly Meeting, Walla Walla, WA, Aug 19 and 20,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2060"/>
                </a:solidFill>
              </a:rPr>
              <a:t>2023 MRLC for Regions 8 &amp; 9, Orange County CA (January or February 2023)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00206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9A7F2F2-9EC1-4F15-B46A-F1C34D3E0AA6}"/>
              </a:ext>
            </a:extLst>
          </p:cNvPr>
          <p:cNvSpPr/>
          <p:nvPr/>
        </p:nvSpPr>
        <p:spPr>
          <a:xfrm>
            <a:off x="5935541" y="3884054"/>
            <a:ext cx="41194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https://www.infrastructurereportcard.org/state-by-state-infrastructure/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0D85188-064B-4F96-B6A0-6F2302E1E165}"/>
              </a:ext>
            </a:extLst>
          </p:cNvPr>
          <p:cNvSpPr txBox="1"/>
          <p:nvPr/>
        </p:nvSpPr>
        <p:spPr>
          <a:xfrm>
            <a:off x="2000793" y="962348"/>
            <a:ext cx="5395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“HELP YOU MATTER MORE AND ENABLE YOU TO MAKE A BIGGER DIFFERENCE”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F4CCA9E-D21F-4FEE-B65B-AA389A799BBE}"/>
              </a:ext>
            </a:extLst>
          </p:cNvPr>
          <p:cNvSpPr/>
          <p:nvPr/>
        </p:nvSpPr>
        <p:spPr>
          <a:xfrm>
            <a:off x="1035808" y="5856183"/>
            <a:ext cx="1063046" cy="98929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95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2F22E4-6A94-4E59-A2EA-4C330FA4AA42}"/>
              </a:ext>
            </a:extLst>
          </p:cNvPr>
          <p:cNvSpPr txBox="1"/>
          <p:nvPr/>
        </p:nvSpPr>
        <p:spPr>
          <a:xfrm>
            <a:off x="1091092" y="6049198"/>
            <a:ext cx="9524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ASCE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REGION 8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95E0D02-57B4-4630-9740-2CF123C85A05}"/>
              </a:ext>
            </a:extLst>
          </p:cNvPr>
          <p:cNvCxnSpPr>
            <a:cxnSpLocks/>
          </p:cNvCxnSpPr>
          <p:nvPr/>
        </p:nvCxnSpPr>
        <p:spPr>
          <a:xfrm flipV="1">
            <a:off x="1823702" y="5736120"/>
            <a:ext cx="219867" cy="24329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E2BE8789-69A3-4B35-913E-A2CD83EB8B85}"/>
              </a:ext>
            </a:extLst>
          </p:cNvPr>
          <p:cNvCxnSpPr>
            <a:cxnSpLocks/>
            <a:endCxn id="70" idx="2"/>
          </p:cNvCxnSpPr>
          <p:nvPr/>
        </p:nvCxnSpPr>
        <p:spPr>
          <a:xfrm>
            <a:off x="1945733" y="6679744"/>
            <a:ext cx="203882" cy="35508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05FD2DD-9CB4-4740-A6CA-F126863E6888}"/>
              </a:ext>
            </a:extLst>
          </p:cNvPr>
          <p:cNvCxnSpPr>
            <a:cxnSpLocks/>
          </p:cNvCxnSpPr>
          <p:nvPr/>
        </p:nvCxnSpPr>
        <p:spPr>
          <a:xfrm flipV="1">
            <a:off x="942114" y="6500038"/>
            <a:ext cx="75046" cy="7125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7A2BB7A-7839-480D-B5C2-7037998FE856}"/>
              </a:ext>
            </a:extLst>
          </p:cNvPr>
          <p:cNvCxnSpPr>
            <a:cxnSpLocks/>
          </p:cNvCxnSpPr>
          <p:nvPr/>
        </p:nvCxnSpPr>
        <p:spPr>
          <a:xfrm>
            <a:off x="1339705" y="5789548"/>
            <a:ext cx="101836" cy="16648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FD0A827-EBAB-4F5D-8D73-DA9CA53882BD}"/>
              </a:ext>
            </a:extLst>
          </p:cNvPr>
          <p:cNvSpPr txBox="1"/>
          <p:nvPr/>
        </p:nvSpPr>
        <p:spPr>
          <a:xfrm>
            <a:off x="3723393" y="5896031"/>
            <a:ext cx="451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22B9415-D025-470B-8358-105CABDAC88B}"/>
              </a:ext>
            </a:extLst>
          </p:cNvPr>
          <p:cNvSpPr/>
          <p:nvPr/>
        </p:nvSpPr>
        <p:spPr>
          <a:xfrm>
            <a:off x="3059320" y="1784294"/>
            <a:ext cx="41030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8 (USA &amp; WESTERN CANADA)</a:t>
            </a:r>
          </a:p>
          <a:p>
            <a:endParaRPr lang="en-US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680A17F-0A37-4126-8DC0-FE66B9DA4ED7}"/>
              </a:ext>
            </a:extLst>
          </p:cNvPr>
          <p:cNvSpPr txBox="1"/>
          <p:nvPr/>
        </p:nvSpPr>
        <p:spPr>
          <a:xfrm>
            <a:off x="8434791" y="3127264"/>
            <a:ext cx="1362435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Nevada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Oregon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Utah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Washington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9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29FBCDA-8027-4F5E-ACE4-69CA7272E072}"/>
              </a:ext>
            </a:extLst>
          </p:cNvPr>
          <p:cNvSpPr txBox="1"/>
          <p:nvPr/>
        </p:nvSpPr>
        <p:spPr>
          <a:xfrm>
            <a:off x="1127146" y="1220920"/>
            <a:ext cx="1237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CANADA OUTREACH 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</a:p>
          <a:p>
            <a:pPr>
              <a:spcAft>
                <a:spcPts val="300"/>
              </a:spcAft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50" dirty="0">
              <a:solidFill>
                <a:srgbClr val="00206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7D2F04C-2834-4DF7-A12E-663D3525CE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417531"/>
              </p:ext>
            </p:extLst>
          </p:nvPr>
        </p:nvGraphicFramePr>
        <p:xfrm>
          <a:off x="6193014" y="4001865"/>
          <a:ext cx="4326902" cy="384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9" name="TextBox 88">
            <a:extLst>
              <a:ext uri="{FF2B5EF4-FFF2-40B4-BE49-F238E27FC236}">
                <a16:creationId xmlns:a16="http://schemas.microsoft.com/office/drawing/2014/main" id="{EA8B4B83-09DE-4C1D-BB59-0D51D919480D}"/>
              </a:ext>
            </a:extLst>
          </p:cNvPr>
          <p:cNvSpPr txBox="1"/>
          <p:nvPr/>
        </p:nvSpPr>
        <p:spPr>
          <a:xfrm>
            <a:off x="132319" y="3326960"/>
            <a:ext cx="355028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4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19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A8400E1-147B-4DC1-8D11-9A821E308C06}"/>
              </a:ext>
            </a:extLst>
          </p:cNvPr>
          <p:cNvSpPr txBox="1"/>
          <p:nvPr/>
        </p:nvSpPr>
        <p:spPr>
          <a:xfrm>
            <a:off x="451385" y="3397693"/>
            <a:ext cx="2088312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" dirty="0">
                <a:latin typeface="Arial" panose="020B0604020202020204" pitchFamily="34" charset="0"/>
                <a:cs typeface="Arial" panose="020B0604020202020204" pitchFamily="34" charset="0"/>
              </a:rPr>
              <a:t>REGION 8 ASSEMBLY </a:t>
            </a:r>
          </a:p>
          <a:p>
            <a:r>
              <a:rPr lang="en-US" sz="990" dirty="0">
                <a:latin typeface="Arial" panose="020B0604020202020204" pitchFamily="34" charset="0"/>
                <a:cs typeface="Arial" panose="020B0604020202020204" pitchFamily="34" charset="0"/>
              </a:rPr>
              <a:t>FACE TO FACE MEETINGS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CA55C4-E02A-43E1-A61A-AA7A6E63CBAF}"/>
              </a:ext>
            </a:extLst>
          </p:cNvPr>
          <p:cNvSpPr txBox="1"/>
          <p:nvPr/>
        </p:nvSpPr>
        <p:spPr>
          <a:xfrm>
            <a:off x="3949947" y="578091"/>
            <a:ext cx="2896884" cy="37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#Region8isGreat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7E65E-94CE-4A8C-A1EB-A02EC34488C0}"/>
              </a:ext>
            </a:extLst>
          </p:cNvPr>
          <p:cNvSpPr txBox="1"/>
          <p:nvPr/>
        </p:nvSpPr>
        <p:spPr>
          <a:xfrm>
            <a:off x="24183" y="2190377"/>
            <a:ext cx="2706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https://regions.asce.org/region8/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221502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3622</TotalTime>
  <Words>326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Eras Bold ITC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Kwame</dc:creator>
  <cp:lastModifiedBy>Tony Lau</cp:lastModifiedBy>
  <cp:revision>93</cp:revision>
  <cp:lastPrinted>2019-08-14T19:06:29Z</cp:lastPrinted>
  <dcterms:created xsi:type="dcterms:W3CDTF">2018-08-07T23:05:19Z</dcterms:created>
  <dcterms:modified xsi:type="dcterms:W3CDTF">2021-10-07T11:56:57Z</dcterms:modified>
</cp:coreProperties>
</file>